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7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fortney\AppData\Local\Microsoft\Windows\INetCache\Content.Outlook\3ADG9DR5\Aug%202024%20Election%20Results%20DRAFT%20char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fortney\AppData\Local\Microsoft\Windows\INetCache\Content.Outlook\3ADG9DR5\Aug%202024%20Election%20Results%20DRAFT%20chart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fortney\AppData\Local\Microsoft\Windows\INetCache\Content.Outlook\3ADG9DR5\Aug%202024%20Election%20Results%20DRAFT%20chart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fortney\AppData\Local\Microsoft\Windows\INetCache\Content.Outlook\3ADG9DR5\Aug%202024%20Election%20Results%20DRAFT%20char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Sheet2!$A$5:$A$8</c:f>
              <c:numCache>
                <c:formatCode>General</c:formatCode>
                <c:ptCount val="4"/>
                <c:pt idx="0">
                  <c:v>2012</c:v>
                </c:pt>
                <c:pt idx="1">
                  <c:v>2016</c:v>
                </c:pt>
                <c:pt idx="2">
                  <c:v>2020</c:v>
                </c:pt>
                <c:pt idx="3">
                  <c:v>2024</c:v>
                </c:pt>
              </c:numCache>
            </c:numRef>
          </c:cat>
          <c:val>
            <c:numRef>
              <c:f>Sheet2!$B$5:$B$8</c:f>
              <c:numCache>
                <c:formatCode>0.00%</c:formatCode>
                <c:ptCount val="4"/>
                <c:pt idx="0" formatCode="0%">
                  <c:v>0.38</c:v>
                </c:pt>
                <c:pt idx="1">
                  <c:v>0.318</c:v>
                </c:pt>
                <c:pt idx="2">
                  <c:v>0.47599999999999998</c:v>
                </c:pt>
                <c:pt idx="3">
                  <c:v>0.316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09-4F08-B350-FC156380800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26658879"/>
        <c:axId val="29291231"/>
      </c:lineChart>
      <c:catAx>
        <c:axId val="266588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291231"/>
        <c:crosses val="autoZero"/>
        <c:auto val="1"/>
        <c:lblAlgn val="ctr"/>
        <c:lblOffset val="100"/>
        <c:noMultiLvlLbl val="0"/>
      </c:catAx>
      <c:valAx>
        <c:axId val="2929123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66588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4382668035499985E-2"/>
          <c:y val="4.8806237921404018E-2"/>
          <c:w val="0.95764347363355395"/>
          <c:h val="0.84181485730212824"/>
        </c:manualLayout>
      </c:layout>
      <c:lineChart>
        <c:grouping val="standard"/>
        <c:varyColors val="0"/>
        <c:ser>
          <c:idx val="0"/>
          <c:order val="0"/>
          <c:tx>
            <c:strRef>
              <c:f>Sheet1!$B$38</c:f>
              <c:strCache>
                <c:ptCount val="1"/>
                <c:pt idx="0">
                  <c:v>Registerd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Sheet1!$A$39:$A$56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Sheet1!$B$39:$B$56</c:f>
              <c:numCache>
                <c:formatCode>General</c:formatCode>
                <c:ptCount val="18"/>
                <c:pt idx="0">
                  <c:v>1848</c:v>
                </c:pt>
                <c:pt idx="1">
                  <c:v>2385</c:v>
                </c:pt>
                <c:pt idx="2">
                  <c:v>2212</c:v>
                </c:pt>
                <c:pt idx="3">
                  <c:v>1562</c:v>
                </c:pt>
                <c:pt idx="4">
                  <c:v>2373</c:v>
                </c:pt>
                <c:pt idx="5">
                  <c:v>2019</c:v>
                </c:pt>
                <c:pt idx="6">
                  <c:v>2197</c:v>
                </c:pt>
                <c:pt idx="7">
                  <c:v>2180</c:v>
                </c:pt>
                <c:pt idx="8">
                  <c:v>2378</c:v>
                </c:pt>
                <c:pt idx="9">
                  <c:v>1865</c:v>
                </c:pt>
                <c:pt idx="10">
                  <c:v>1415</c:v>
                </c:pt>
                <c:pt idx="11">
                  <c:v>1962</c:v>
                </c:pt>
                <c:pt idx="12">
                  <c:v>1897</c:v>
                </c:pt>
                <c:pt idx="13">
                  <c:v>1709</c:v>
                </c:pt>
                <c:pt idx="14">
                  <c:v>2651</c:v>
                </c:pt>
                <c:pt idx="15">
                  <c:v>3173</c:v>
                </c:pt>
                <c:pt idx="16">
                  <c:v>2367</c:v>
                </c:pt>
                <c:pt idx="17">
                  <c:v>2190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5DB-4BE8-B3A4-DBF5BC5F8E98}"/>
            </c:ext>
          </c:extLst>
        </c:ser>
        <c:ser>
          <c:idx val="1"/>
          <c:order val="1"/>
          <c:tx>
            <c:strRef>
              <c:f>Sheet1!$C$38</c:f>
              <c:strCache>
                <c:ptCount val="1"/>
                <c:pt idx="0">
                  <c:v>Voters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Sheet1!$A$39:$A$56</c:f>
              <c:numCache>
                <c:formatCode>General</c:formatCode>
                <c:ptCount val="1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</c:numCache>
            </c:numRef>
          </c:cat>
          <c:val>
            <c:numRef>
              <c:f>Sheet1!$C$39:$C$56</c:f>
              <c:numCache>
                <c:formatCode>General</c:formatCode>
                <c:ptCount val="18"/>
                <c:pt idx="0">
                  <c:v>460</c:v>
                </c:pt>
                <c:pt idx="1">
                  <c:v>662</c:v>
                </c:pt>
                <c:pt idx="2">
                  <c:v>666</c:v>
                </c:pt>
                <c:pt idx="3">
                  <c:v>551</c:v>
                </c:pt>
                <c:pt idx="4">
                  <c:v>743</c:v>
                </c:pt>
                <c:pt idx="5">
                  <c:v>758</c:v>
                </c:pt>
                <c:pt idx="6">
                  <c:v>703</c:v>
                </c:pt>
                <c:pt idx="7">
                  <c:v>719</c:v>
                </c:pt>
                <c:pt idx="8">
                  <c:v>704</c:v>
                </c:pt>
                <c:pt idx="9">
                  <c:v>561</c:v>
                </c:pt>
                <c:pt idx="10">
                  <c:v>436</c:v>
                </c:pt>
                <c:pt idx="11">
                  <c:v>758</c:v>
                </c:pt>
                <c:pt idx="12">
                  <c:v>622</c:v>
                </c:pt>
                <c:pt idx="13">
                  <c:v>624</c:v>
                </c:pt>
                <c:pt idx="14">
                  <c:v>849</c:v>
                </c:pt>
                <c:pt idx="15">
                  <c:v>792</c:v>
                </c:pt>
                <c:pt idx="16">
                  <c:v>845</c:v>
                </c:pt>
                <c:pt idx="17">
                  <c:v>678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5DB-4BE8-B3A4-DBF5BC5F8E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18441040"/>
        <c:axId val="1832326432"/>
      </c:lineChart>
      <c:catAx>
        <c:axId val="171844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2326432"/>
        <c:crosses val="autoZero"/>
        <c:auto val="1"/>
        <c:lblAlgn val="ctr"/>
        <c:lblOffset val="100"/>
        <c:noMultiLvlLbl val="0"/>
      </c:catAx>
      <c:valAx>
        <c:axId val="183232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8441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9145664641970808"/>
          <c:y val="6.7088171253701284E-2"/>
          <c:w val="0.12170877725096267"/>
          <c:h val="0.150886077205025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27F-47D7-908C-56E0029A0F16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27F-47D7-908C-56E0029A0F16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27F-47D7-908C-56E0029A0F16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1D1A7DCC-AAD9-4C73-9598-A6E3DD8F9E45}" type="CATEGORYNAME">
                      <a:rPr lang="en-US" sz="140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27F-47D7-908C-56E0029A0F1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46647F9-44C3-4C16-82B3-E61171031FCF}" type="CATEGORYNAME">
                      <a:rPr lang="en-US" sz="1400"/>
                      <a:pPr/>
                      <a:t>[CATEGORY NAME]</a:t>
                    </a:fld>
                    <a:r>
                      <a:rPr lang="en-US" baseline="0"/>
                      <a:t>
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27F-47D7-908C-56E0029A0F1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8ED756CB-D2B7-4B55-871D-1A5E75C60825}" type="CATEGORYNAME">
                      <a:rPr lang="en-US" sz="140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27F-47D7-908C-56E0029A0F16}"/>
                </c:ext>
              </c:extLst>
            </c:dLbl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Sheet1!$B$72:$D$72</c:f>
              <c:strCache>
                <c:ptCount val="3"/>
                <c:pt idx="0">
                  <c:v>Precinct</c:v>
                </c:pt>
                <c:pt idx="1">
                  <c:v>Absentee</c:v>
                </c:pt>
                <c:pt idx="2">
                  <c:v>Early Voting</c:v>
                </c:pt>
              </c:strCache>
            </c:strRef>
          </c:cat>
          <c:val>
            <c:numRef>
              <c:f>Sheet1!$B$73:$D$73</c:f>
              <c:numCache>
                <c:formatCode>General</c:formatCode>
                <c:ptCount val="3"/>
                <c:pt idx="0">
                  <c:v>2756</c:v>
                </c:pt>
                <c:pt idx="1">
                  <c:v>8831</c:v>
                </c:pt>
                <c:pt idx="2">
                  <c:v>544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27F-47D7-908C-56E0029A0F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779-4CCC-BD0C-0B5A44B9577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779-4CCC-BD0C-0B5A44B9577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779-4CCC-BD0C-0B5A44B9577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779-4CCC-BD0C-0B5A44B9577C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C779-4CCC-BD0C-0B5A44B9577C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C779-4CCC-BD0C-0B5A44B9577C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B95260DC-FA5D-4446-8CF4-B2F5FD2024F5}" type="CATEGORYNAME">
                      <a:rPr lang="en-US" sz="140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4ABF2C72-3777-48A0-93A7-C029892A0C0B}" type="PERCENTAGE">
                      <a:rPr lang="en-US" sz="1000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779-4CCC-BD0C-0B5A44B9577C}"/>
                </c:ext>
              </c:extLst>
            </c:dLbl>
            <c:dLbl>
              <c:idx val="1"/>
              <c:layout>
                <c:manualLayout>
                  <c:x val="1.4575325254430355E-2"/>
                  <c:y val="-4.4577879075775373E-2"/>
                </c:manualLayout>
              </c:layout>
              <c:tx>
                <c:rich>
                  <a:bodyPr/>
                  <a:lstStyle/>
                  <a:p>
                    <a:fld id="{A3434FCF-06B5-4A0A-8255-DA61CC490CBB}" type="CATEGORYNAME">
                      <a:rPr lang="en-US" sz="140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A39D6090-B641-4C85-B484-7000CE9A6F71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779-4CCC-BD0C-0B5A44B9577C}"/>
                </c:ext>
              </c:extLst>
            </c:dLbl>
            <c:dLbl>
              <c:idx val="2"/>
              <c:layout>
                <c:manualLayout>
                  <c:x val="7.3181198483707022E-2"/>
                  <c:y val="-1.4859293025258458E-2"/>
                </c:manualLayout>
              </c:layout>
              <c:tx>
                <c:rich>
                  <a:bodyPr/>
                  <a:lstStyle/>
                  <a:p>
                    <a:fld id="{D8DB7984-7711-4E8B-A883-2D3568566B3B}" type="CATEGORYNAME">
                      <a:rPr lang="en-US" sz="140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346936EB-04DF-485D-8A68-7C660142F958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779-4CCC-BD0C-0B5A44B9577C}"/>
                </c:ext>
              </c:extLst>
            </c:dLbl>
            <c:dLbl>
              <c:idx val="3"/>
              <c:layout>
                <c:manualLayout>
                  <c:x val="-1.8119339211239923E-2"/>
                  <c:y val="0"/>
                </c:manualLayout>
              </c:layout>
              <c:tx>
                <c:rich>
                  <a:bodyPr/>
                  <a:lstStyle/>
                  <a:p>
                    <a:fld id="{B9A62D6C-C799-44EE-8C6B-8BE1B66C62EC}" type="CATEGORYNAME">
                      <a:rPr lang="en-US" sz="160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7C2B068C-19DD-4FFE-8F43-003348E30FE9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779-4CCC-BD0C-0B5A44B9577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4F5BAF00-5251-41E8-A5E8-3917F1459A63}" type="CATEGORYNAME">
                      <a:rPr lang="en-US" sz="140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6323A21C-99DD-4776-A67D-945C811963D8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779-4CCC-BD0C-0B5A44B9577C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AB0A6004-C964-47DD-982E-9D1C0323BA8E}" type="CATEGORYNAME">
                      <a:rPr lang="en-US" sz="1400"/>
                      <a:pPr/>
                      <a:t>[CATEGORY NAME]</a:t>
                    </a:fld>
                    <a:r>
                      <a:rPr lang="en-US" baseline="0" dirty="0"/>
                      <a:t>
</a:t>
                    </a:r>
                    <a:fld id="{FDEE0E66-4B6E-4C0A-B31F-C9747995B2E7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C779-4CCC-BD0C-0B5A44B9577C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Sheet1!$B$3:$G$3</c:f>
              <c:strCache>
                <c:ptCount val="6"/>
                <c:pt idx="0">
                  <c:v>Lobby Safe</c:v>
                </c:pt>
                <c:pt idx="1">
                  <c:v>Village Drop Box</c:v>
                </c:pt>
                <c:pt idx="2">
                  <c:v>Townhall Drop Box</c:v>
                </c:pt>
                <c:pt idx="3">
                  <c:v>Westview Drop Box</c:v>
                </c:pt>
                <c:pt idx="4">
                  <c:v>U.S. Mail</c:v>
                </c:pt>
                <c:pt idx="5">
                  <c:v>Clerk's Counter</c:v>
                </c:pt>
              </c:strCache>
            </c:strRef>
          </c:cat>
          <c:val>
            <c:numRef>
              <c:f>Sheet1!$B$4:$G$4</c:f>
              <c:numCache>
                <c:formatCode>General</c:formatCode>
                <c:ptCount val="6"/>
                <c:pt idx="0">
                  <c:v>2745</c:v>
                </c:pt>
                <c:pt idx="1">
                  <c:v>350</c:v>
                </c:pt>
                <c:pt idx="2">
                  <c:v>541</c:v>
                </c:pt>
                <c:pt idx="3">
                  <c:v>334</c:v>
                </c:pt>
                <c:pt idx="4">
                  <c:v>3150</c:v>
                </c:pt>
                <c:pt idx="5">
                  <c:v>1240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779-4CCC-BD0C-0B5A44B957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0.11172</cdr:x>
      <cdr:y>0.80624</cdr:y>
    </cdr:from>
    <cdr:to>
      <cdr:x>0.20372</cdr:x>
      <cdr:y>0.87521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02FD1841-7603-4D45-B706-378B3FFD7D50}"/>
            </a:ext>
          </a:extLst>
        </cdr:cNvPr>
        <cdr:cNvSpPr txBox="1"/>
      </cdr:nvSpPr>
      <cdr:spPr>
        <a:xfrm xmlns:a="http://schemas.openxmlformats.org/drawingml/2006/main">
          <a:off x="971550" y="4676774"/>
          <a:ext cx="800100" cy="4000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0.12048</cdr:x>
      <cdr:y>0.0624</cdr:y>
    </cdr:from>
    <cdr:to>
      <cdr:x>0.22563</cdr:x>
      <cdr:y>0.22003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A0C471FD-190E-436C-BF98-F47C980E646B}"/>
            </a:ext>
          </a:extLst>
        </cdr:cNvPr>
        <cdr:cNvSpPr txBox="1"/>
      </cdr:nvSpPr>
      <cdr:spPr>
        <a:xfrm xmlns:a="http://schemas.openxmlformats.org/drawingml/2006/main">
          <a:off x="1047750" y="36194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0.06877</cdr:x>
      <cdr:y>0.77478</cdr:y>
    </cdr:from>
    <cdr:to>
      <cdr:x>0.28273</cdr:x>
      <cdr:y>0.92059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CA61847C-97AB-472A-96B0-2FCB3B020A7C}"/>
            </a:ext>
          </a:extLst>
        </cdr:cNvPr>
        <cdr:cNvSpPr txBox="1"/>
      </cdr:nvSpPr>
      <cdr:spPr>
        <a:xfrm xmlns:a="http://schemas.openxmlformats.org/drawingml/2006/main">
          <a:off x="645534" y="3124200"/>
          <a:ext cx="2008334" cy="5879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300" dirty="0">
              <a:solidFill>
                <a:schemeClr val="tx2"/>
              </a:solidFill>
            </a:rPr>
            <a:t>Lowest</a:t>
          </a:r>
          <a:r>
            <a:rPr lang="en-US" sz="1300" baseline="0" dirty="0">
              <a:solidFill>
                <a:schemeClr val="tx2"/>
              </a:solidFill>
            </a:rPr>
            <a:t> Turnout </a:t>
          </a:r>
          <a:r>
            <a:rPr lang="en-US" sz="1300" dirty="0">
              <a:solidFill>
                <a:schemeClr val="tx2"/>
              </a:solidFill>
            </a:rPr>
            <a:t>Precinct 1</a:t>
          </a:r>
        </a:p>
        <a:p xmlns:a="http://schemas.openxmlformats.org/drawingml/2006/main">
          <a:r>
            <a:rPr lang="en-US" sz="1300" dirty="0">
              <a:solidFill>
                <a:schemeClr val="tx2"/>
              </a:solidFill>
            </a:rPr>
            <a:t>24.89%</a:t>
          </a:r>
        </a:p>
      </cdr:txBody>
    </cdr:sp>
  </cdr:relSizeAnchor>
  <cdr:relSizeAnchor xmlns:cdr="http://schemas.openxmlformats.org/drawingml/2006/chartDrawing">
    <cdr:from>
      <cdr:x>0.61196</cdr:x>
      <cdr:y>0.54381</cdr:y>
    </cdr:from>
    <cdr:to>
      <cdr:x>0.76937</cdr:x>
      <cdr:y>0.70377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DCE54510-0FE0-4BCF-ABA9-C9533312054A}"/>
            </a:ext>
          </a:extLst>
        </cdr:cNvPr>
        <cdr:cNvSpPr txBox="1"/>
      </cdr:nvSpPr>
      <cdr:spPr>
        <a:xfrm xmlns:a="http://schemas.openxmlformats.org/drawingml/2006/main">
          <a:off x="5744202" y="2192867"/>
          <a:ext cx="1477563" cy="6450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300" dirty="0">
              <a:solidFill>
                <a:schemeClr val="tx2"/>
              </a:solidFill>
            </a:rPr>
            <a:t>Highest Turnout</a:t>
          </a:r>
        </a:p>
        <a:p xmlns:a="http://schemas.openxmlformats.org/drawingml/2006/main">
          <a:r>
            <a:rPr lang="en-US" sz="1300" dirty="0">
              <a:solidFill>
                <a:schemeClr val="tx2"/>
              </a:solidFill>
            </a:rPr>
            <a:t>Precinct 12</a:t>
          </a:r>
        </a:p>
        <a:p xmlns:a="http://schemas.openxmlformats.org/drawingml/2006/main">
          <a:r>
            <a:rPr lang="en-US" sz="1300" dirty="0">
              <a:solidFill>
                <a:schemeClr val="tx2"/>
              </a:solidFill>
            </a:rPr>
            <a:t>38.63%</a:t>
          </a:r>
        </a:p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0.74791</cdr:x>
      <cdr:y>0.23601</cdr:y>
    </cdr:from>
    <cdr:to>
      <cdr:x>1</cdr:x>
      <cdr:y>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133C866-077F-454E-A29C-C2C118340639}"/>
            </a:ext>
          </a:extLst>
        </cdr:cNvPr>
        <cdr:cNvSpPr txBox="1"/>
      </cdr:nvSpPr>
      <cdr:spPr>
        <a:xfrm xmlns:a="http://schemas.openxmlformats.org/drawingml/2006/main">
          <a:off x="8475309" y="944307"/>
          <a:ext cx="2856721" cy="30568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600" dirty="0">
            <a:effectLst/>
          </a:endParaRPr>
        </a:p>
        <a:p xmlns:a="http://schemas.openxmlformats.org/drawingml/2006/main">
          <a:r>
            <a:rPr lang="en-US" sz="1600" dirty="0">
              <a:effectLst/>
            </a:rPr>
            <a:t>Absentee=</a:t>
          </a:r>
          <a:r>
            <a:rPr lang="en-US" sz="1600" baseline="0" dirty="0">
              <a:effectLst/>
            </a:rPr>
            <a:t> 73%</a:t>
          </a:r>
        </a:p>
        <a:p xmlns:a="http://schemas.openxmlformats.org/drawingml/2006/main">
          <a:endParaRPr lang="en-US" sz="1600" dirty="0">
            <a:effectLst/>
          </a:endParaRPr>
        </a:p>
        <a:p xmlns:a="http://schemas.openxmlformats.org/drawingml/2006/main">
          <a:r>
            <a:rPr lang="en-US" sz="1600" dirty="0">
              <a:effectLst/>
            </a:rPr>
            <a:t>Precinct = </a:t>
          </a:r>
          <a:r>
            <a:rPr lang="en-US" sz="1600" dirty="0"/>
            <a:t>23%</a:t>
          </a:r>
          <a:endParaRPr lang="en-US" sz="1600" dirty="0">
            <a:effectLst/>
          </a:endParaRPr>
        </a:p>
        <a:p xmlns:a="http://schemas.openxmlformats.org/drawingml/2006/main">
          <a:endParaRPr lang="en-US" sz="1600" dirty="0">
            <a:effectLst/>
          </a:endParaRPr>
        </a:p>
        <a:p xmlns:a="http://schemas.openxmlformats.org/drawingml/2006/main">
          <a:r>
            <a:rPr lang="en-US" sz="1600" baseline="0" dirty="0">
              <a:effectLst/>
            </a:rPr>
            <a:t>Early Voting = 4%</a:t>
          </a:r>
        </a:p>
        <a:p xmlns:a="http://schemas.openxmlformats.org/drawingml/2006/main">
          <a:endParaRPr lang="en-US" sz="1600" dirty="0"/>
        </a:p>
        <a:p xmlns:a="http://schemas.openxmlformats.org/drawingml/2006/main">
          <a:endParaRPr lang="en-US" dirty="0">
            <a:effectLst/>
          </a:endParaRPr>
        </a:p>
        <a:p xmlns:a="http://schemas.openxmlformats.org/drawingml/2006/main">
          <a:endParaRPr lang="en-US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366054E-AFD9-4485-A32B-3AB0712EC35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E623EC3-2F09-492D-898A-BC557DAFA1E5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64923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054E-AFD9-4485-A32B-3AB0712EC35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3EC3-2F09-492D-898A-BC557DAF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62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054E-AFD9-4485-A32B-3AB0712EC35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3EC3-2F09-492D-898A-BC557DAF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2134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054E-AFD9-4485-A32B-3AB0712EC35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3EC3-2F09-492D-898A-BC557DAFA1E5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8131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054E-AFD9-4485-A32B-3AB0712EC35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3EC3-2F09-492D-898A-BC557DAF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508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054E-AFD9-4485-A32B-3AB0712EC35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3EC3-2F09-492D-898A-BC557DAF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211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054E-AFD9-4485-A32B-3AB0712EC35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3EC3-2F09-492D-898A-BC557DAF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847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054E-AFD9-4485-A32B-3AB0712EC35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3EC3-2F09-492D-898A-BC557DAF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08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054E-AFD9-4485-A32B-3AB0712EC35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3EC3-2F09-492D-898A-BC557DAF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14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FE93BC-D999-4837-97EE-875DFCFFDFAC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38034-1D43-4719-B972-B6E3246631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43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054E-AFD9-4485-A32B-3AB0712EC35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3EC3-2F09-492D-898A-BC557DAF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054E-AFD9-4485-A32B-3AB0712EC35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3EC3-2F09-492D-898A-BC557DAF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8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054E-AFD9-4485-A32B-3AB0712EC35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3EC3-2F09-492D-898A-BC557DAF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426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054E-AFD9-4485-A32B-3AB0712EC35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3EC3-2F09-492D-898A-BC557DAF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423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054E-AFD9-4485-A32B-3AB0712EC35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3EC3-2F09-492D-898A-BC557DAF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519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054E-AFD9-4485-A32B-3AB0712EC35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3EC3-2F09-492D-898A-BC557DAF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13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054E-AFD9-4485-A32B-3AB0712EC35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3EC3-2F09-492D-898A-BC557DAF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703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6054E-AFD9-4485-A32B-3AB0712EC35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623EC3-2F09-492D-898A-BC557DAF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143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366054E-AFD9-4485-A32B-3AB0712EC359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E623EC3-2F09-492D-898A-BC557DAF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114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  <p:sldLayoutId id="214748369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6372C-9114-4013-A13C-6C5377BF2C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891200" y="984390"/>
            <a:ext cx="9755187" cy="2766528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August 6</a:t>
            </a:r>
            <a:r>
              <a:rPr lang="en-US" baseline="30000" dirty="0">
                <a:solidFill>
                  <a:schemeClr val="accent2">
                    <a:lumMod val="75000"/>
                  </a:schemeClr>
                </a:solidFill>
              </a:rPr>
              <a:t>th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 Primary Election Update</a:t>
            </a:r>
          </a:p>
        </p:txBody>
      </p:sp>
      <p:pic>
        <p:nvPicPr>
          <p:cNvPr id="4" name="Picture 2" descr="Bloomfield Twp, MI - Home">
            <a:extLst>
              <a:ext uri="{FF2B5EF4-FFF2-40B4-BE49-F238E27FC236}">
                <a16:creationId xmlns:a16="http://schemas.microsoft.com/office/drawing/2014/main" id="{87581D5F-DE83-47E3-A6E3-160ACEBF59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9616">
            <a:off x="9827016" y="4305645"/>
            <a:ext cx="1430068" cy="143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643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CA2CEAC-E089-4C78-8012-5F896624BB1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27715" y="228600"/>
            <a:ext cx="7667083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618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B9C567-D8ED-4D73-B7A6-0751E9949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1939" y="778934"/>
            <a:ext cx="3828119" cy="1151965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Questions? </a:t>
            </a:r>
          </a:p>
        </p:txBody>
      </p:sp>
      <p:pic>
        <p:nvPicPr>
          <p:cNvPr id="1036" name="Picture 12" descr="Why Are U.S. Elections Held on Tuesdays ...">
            <a:extLst>
              <a:ext uri="{FF2B5EF4-FFF2-40B4-BE49-F238E27FC236}">
                <a16:creationId xmlns:a16="http://schemas.microsoft.com/office/drawing/2014/main" id="{6CFEDBC4-FC01-4CE6-B41E-32674B496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940" y="2246913"/>
            <a:ext cx="3828119" cy="2547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0604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70238A-A7EE-48B6-8806-E04ABF703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7767" y="739374"/>
            <a:ext cx="10396882" cy="1151965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The Team, the team, the team.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93887C-EA97-4493-A7EF-B7BD8A73FF8E}"/>
              </a:ext>
            </a:extLst>
          </p:cNvPr>
          <p:cNvSpPr txBox="1"/>
          <p:nvPr/>
        </p:nvSpPr>
        <p:spPr>
          <a:xfrm>
            <a:off x="4865615" y="2871036"/>
            <a:ext cx="1988191" cy="2031325"/>
          </a:xfrm>
          <a:prstGeom prst="rect">
            <a:avLst/>
          </a:prstGeom>
          <a:solidFill>
            <a:srgbClr val="99B6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Martin Brook Deana Mondock</a:t>
            </a:r>
          </a:p>
          <a:p>
            <a:pPr algn="ctr"/>
            <a:r>
              <a:rPr lang="en-US" dirty="0"/>
              <a:t>Diane Perkins</a:t>
            </a:r>
          </a:p>
          <a:p>
            <a:pPr algn="ctr"/>
            <a:r>
              <a:rPr lang="en-US" dirty="0"/>
              <a:t>Catarina Yankey</a:t>
            </a:r>
          </a:p>
          <a:p>
            <a:pPr algn="ctr"/>
            <a:r>
              <a:rPr lang="en-US" dirty="0"/>
              <a:t>Thomas Hayes</a:t>
            </a:r>
          </a:p>
          <a:p>
            <a:pPr algn="ctr"/>
            <a:r>
              <a:rPr lang="en-US" dirty="0"/>
              <a:t>Sean Mueller</a:t>
            </a:r>
          </a:p>
          <a:p>
            <a:pPr algn="ctr"/>
            <a:r>
              <a:rPr lang="en-US" dirty="0"/>
              <a:t>Justin Fortney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74555E-7364-4417-9F6B-0340B420BBA2}"/>
              </a:ext>
            </a:extLst>
          </p:cNvPr>
          <p:cNvSpPr txBox="1"/>
          <p:nvPr/>
        </p:nvSpPr>
        <p:spPr>
          <a:xfrm>
            <a:off x="1929468" y="2495345"/>
            <a:ext cx="1845578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Equipment Team:</a:t>
            </a:r>
          </a:p>
          <a:p>
            <a:pPr algn="ctr"/>
            <a:r>
              <a:rPr lang="en-US" dirty="0"/>
              <a:t>Dave Crouch </a:t>
            </a:r>
          </a:p>
          <a:p>
            <a:pPr algn="ctr"/>
            <a:r>
              <a:rPr lang="en-US" dirty="0"/>
              <a:t>Chris Whitehead</a:t>
            </a:r>
          </a:p>
          <a:p>
            <a:pPr algn="ctr"/>
            <a:r>
              <a:rPr lang="en-US" dirty="0"/>
              <a:t>Mike Cummings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58A842-3966-4651-9B36-710DCBF8A498}"/>
              </a:ext>
            </a:extLst>
          </p:cNvPr>
          <p:cNvSpPr txBox="1"/>
          <p:nvPr/>
        </p:nvSpPr>
        <p:spPr>
          <a:xfrm>
            <a:off x="7905226" y="3240367"/>
            <a:ext cx="235730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Receiving Board: </a:t>
            </a:r>
          </a:p>
          <a:p>
            <a:pPr algn="ctr"/>
            <a:r>
              <a:rPr lang="en-US" dirty="0"/>
              <a:t>13 Workers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3DB332-7D7C-4AA5-91BC-C277B7DD982A}"/>
              </a:ext>
            </a:extLst>
          </p:cNvPr>
          <p:cNvSpPr txBox="1"/>
          <p:nvPr/>
        </p:nvSpPr>
        <p:spPr>
          <a:xfrm>
            <a:off x="7944375" y="4073730"/>
            <a:ext cx="2249492" cy="646331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dirty="0"/>
              <a:t>AV Counting Board: 75 Chairs/Inspectors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B85126-29FB-488E-9FE5-B490EA7E9952}"/>
              </a:ext>
            </a:extLst>
          </p:cNvPr>
          <p:cNvSpPr txBox="1"/>
          <p:nvPr/>
        </p:nvSpPr>
        <p:spPr>
          <a:xfrm>
            <a:off x="1592355" y="3876430"/>
            <a:ext cx="2648979" cy="92333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Precinct Team:  </a:t>
            </a:r>
          </a:p>
          <a:p>
            <a:pPr algn="ctr"/>
            <a:r>
              <a:rPr lang="en-US" dirty="0"/>
              <a:t>225  Chairpersons/Inspectors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84D2FE-339E-481F-A8F3-B3B20325D26E}"/>
              </a:ext>
            </a:extLst>
          </p:cNvPr>
          <p:cNvSpPr txBox="1"/>
          <p:nvPr/>
        </p:nvSpPr>
        <p:spPr>
          <a:xfrm>
            <a:off x="4861420" y="2499303"/>
            <a:ext cx="1992386" cy="369332"/>
          </a:xfrm>
          <a:prstGeom prst="rect">
            <a:avLst/>
          </a:prstGeom>
          <a:solidFill>
            <a:srgbClr val="99B6D3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Clerk’s Office: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3DA62E-57F5-4D0D-86D2-05A710F73B32}"/>
              </a:ext>
            </a:extLst>
          </p:cNvPr>
          <p:cNvSpPr txBox="1"/>
          <p:nvPr/>
        </p:nvSpPr>
        <p:spPr>
          <a:xfrm>
            <a:off x="7905226" y="2495345"/>
            <a:ext cx="2357306" cy="64633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AV Processing Team: </a:t>
            </a:r>
          </a:p>
          <a:p>
            <a:pPr algn="ctr"/>
            <a:r>
              <a:rPr lang="en-US" dirty="0"/>
              <a:t>10 Workers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F83B95-FF28-40E1-AEBE-CF6E1A29679C}"/>
              </a:ext>
            </a:extLst>
          </p:cNvPr>
          <p:cNvSpPr txBox="1"/>
          <p:nvPr/>
        </p:nvSpPr>
        <p:spPr>
          <a:xfrm>
            <a:off x="2913569" y="5126767"/>
            <a:ext cx="6176522" cy="338554"/>
          </a:xfrm>
          <a:prstGeom prst="rect">
            <a:avLst/>
          </a:prstGeom>
          <a:solidFill>
            <a:srgbClr val="92D050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1600" dirty="0"/>
              <a:t>Support from throughout the various Township Departments </a:t>
            </a:r>
          </a:p>
        </p:txBody>
      </p:sp>
    </p:spTree>
    <p:extLst>
      <p:ext uri="{BB962C8B-B14F-4D97-AF65-F5344CB8AC3E}">
        <p14:creationId xmlns:p14="http://schemas.microsoft.com/office/powerpoint/2010/main" val="3665104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68538-AAE5-48B7-8DD6-9AFFBFFC0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Primary 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1689C-05E4-4F0D-B12E-C8F43BFCC7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85801" y="2063396"/>
            <a:ext cx="5659016" cy="3311189"/>
          </a:xfrm>
        </p:spPr>
        <p:txBody>
          <a:bodyPr/>
          <a:lstStyle/>
          <a:p>
            <a:r>
              <a:rPr lang="en-US" dirty="0"/>
              <a:t>Total Ballots Cast: 12,131</a:t>
            </a:r>
          </a:p>
          <a:p>
            <a:r>
              <a:rPr lang="en-US" dirty="0"/>
              <a:t>This election determined who will be on the ballot in November </a:t>
            </a:r>
          </a:p>
          <a:p>
            <a:r>
              <a:rPr lang="en-US" dirty="0"/>
              <a:t>Voters had to stay in one lane on the ballot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AD375F-B815-4F3E-AEA5-DE678433CF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3575" y="429208"/>
            <a:ext cx="4701229" cy="505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33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E7AA2C-0A52-479A-AFB6-9BB1B7C9E1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Turnout</a:t>
            </a:r>
            <a:r>
              <a:rPr lang="en-US" dirty="0"/>
              <a:t>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B446890-F489-42AE-9870-C37966B1E70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09314611"/>
              </p:ext>
            </p:extLst>
          </p:nvPr>
        </p:nvGraphicFramePr>
        <p:xfrm>
          <a:off x="687733" y="1945216"/>
          <a:ext cx="10394950" cy="3311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73A4EF3-E451-41DA-87C5-95BBF63878BD}"/>
              </a:ext>
            </a:extLst>
          </p:cNvPr>
          <p:cNvSpPr txBox="1"/>
          <p:nvPr/>
        </p:nvSpPr>
        <p:spPr>
          <a:xfrm>
            <a:off x="8462865" y="1380931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31.6% Voter Turnout </a:t>
            </a:r>
          </a:p>
        </p:txBody>
      </p:sp>
    </p:spTree>
    <p:extLst>
      <p:ext uri="{BB962C8B-B14F-4D97-AF65-F5344CB8AC3E}">
        <p14:creationId xmlns:p14="http://schemas.microsoft.com/office/powerpoint/2010/main" val="834476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63178-E4FE-4ECA-8674-11811A199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503" y="275253"/>
            <a:ext cx="10396882" cy="1151965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Turnout by precinct 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16D52B0-ABA9-4455-A4BA-B4904E189B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6885091"/>
              </p:ext>
            </p:extLst>
          </p:nvPr>
        </p:nvGraphicFramePr>
        <p:xfrm>
          <a:off x="1147665" y="1295400"/>
          <a:ext cx="9386595" cy="40323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5477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62925-C53F-42AA-8BE2-D29BF45C2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140" y="470655"/>
            <a:ext cx="10396882" cy="1151965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Method of voting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DBB5328-A1B1-4F7B-B3F8-9FCD4D6B1FC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15266796"/>
              </p:ext>
            </p:extLst>
          </p:nvPr>
        </p:nvGraphicFramePr>
        <p:xfrm>
          <a:off x="1049866" y="1502229"/>
          <a:ext cx="8991599" cy="41215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0543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58145-5F18-43B1-A9F7-C63C3C5FB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Absentee Ballots - Method of Return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626D548-0338-4F4C-AD1A-AF36EE94988F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601505942"/>
              </p:ext>
            </p:extLst>
          </p:nvPr>
        </p:nvGraphicFramePr>
        <p:xfrm>
          <a:off x="289249" y="1222311"/>
          <a:ext cx="11327363" cy="4273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89724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7BB1E-C93E-48D8-8226-76EA2BD3B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General Election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B420F3-9869-4F70-BA88-C3556B353C9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40230" y="1747924"/>
            <a:ext cx="6452118" cy="3622209"/>
          </a:xfrm>
        </p:spPr>
        <p:txBody>
          <a:bodyPr>
            <a:normAutofit/>
          </a:bodyPr>
          <a:lstStyle/>
          <a:p>
            <a:pPr>
              <a:buClr>
                <a:srgbClr val="75A2CE"/>
              </a:buClr>
            </a:pPr>
            <a:r>
              <a:rPr lang="en-US" dirty="0"/>
              <a:t>Key Dates:</a:t>
            </a:r>
          </a:p>
          <a:p>
            <a:pPr lvl="1">
              <a:buClr>
                <a:srgbClr val="75A2CE"/>
              </a:buClr>
            </a:pPr>
            <a:r>
              <a:rPr lang="en-US" dirty="0"/>
              <a:t>Sept. 18 – Election Commission Meeting</a:t>
            </a:r>
          </a:p>
          <a:p>
            <a:pPr lvl="1">
              <a:buClr>
                <a:srgbClr val="75A2CE"/>
              </a:buClr>
            </a:pPr>
            <a:r>
              <a:rPr lang="en-US" dirty="0"/>
              <a:t>Sept. 21 – AV Ballot delivery deadline</a:t>
            </a:r>
          </a:p>
          <a:p>
            <a:pPr lvl="1">
              <a:buClr>
                <a:srgbClr val="75A2CE"/>
              </a:buClr>
            </a:pPr>
            <a:r>
              <a:rPr lang="en-US" dirty="0"/>
              <a:t>Sept. 26 – AV Mailing Deadline</a:t>
            </a:r>
          </a:p>
          <a:p>
            <a:pPr lvl="1">
              <a:buClr>
                <a:srgbClr val="75A2CE"/>
              </a:buClr>
            </a:pPr>
            <a:r>
              <a:rPr lang="en-US" dirty="0"/>
              <a:t>Oct. 13 – Tom Hayes is running in the Chicago Marathon</a:t>
            </a:r>
          </a:p>
          <a:p>
            <a:pPr lvl="1">
              <a:buClr>
                <a:srgbClr val="75A2CE"/>
              </a:buClr>
            </a:pPr>
            <a:r>
              <a:rPr lang="en-US" dirty="0"/>
              <a:t>Oct. 15 – Election Commission/Public Accuracy Test</a:t>
            </a:r>
          </a:p>
          <a:p>
            <a:pPr lvl="1">
              <a:buClr>
                <a:srgbClr val="75A2CE"/>
              </a:buClr>
            </a:pPr>
            <a:r>
              <a:rPr lang="en-US" dirty="0"/>
              <a:t>Oct. 26 – Early Voting Starts at Bloomfield Twp. Library</a:t>
            </a:r>
          </a:p>
          <a:p>
            <a:pPr lvl="1">
              <a:buClr>
                <a:srgbClr val="75A2CE"/>
              </a:buClr>
            </a:pPr>
            <a:r>
              <a:rPr lang="en-US" dirty="0"/>
              <a:t>Nov. 5 – Election Day </a:t>
            </a:r>
          </a:p>
          <a:p>
            <a:pPr lvl="1">
              <a:buClr>
                <a:srgbClr val="75A2CE"/>
              </a:buClr>
            </a:pPr>
            <a:endParaRPr lang="en-US" dirty="0"/>
          </a:p>
        </p:txBody>
      </p:sp>
      <p:pic>
        <p:nvPicPr>
          <p:cNvPr id="1026" name="Picture 2" descr="270+ Go Vote Stock Photos, Pictures ...">
            <a:extLst>
              <a:ext uri="{FF2B5EF4-FFF2-40B4-BE49-F238E27FC236}">
                <a16:creationId xmlns:a16="http://schemas.microsoft.com/office/drawing/2014/main" id="{3B08D5B8-9B1B-420A-A7AC-76EE94DEFC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1107" y="1750948"/>
            <a:ext cx="3620893" cy="362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2406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C18E45-F1B7-455A-AAFD-6A74C2D9B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016" y="167951"/>
            <a:ext cx="8275968" cy="520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290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346492"/>
      </a:accent1>
      <a:accent2>
        <a:srgbClr val="6DA5D4"/>
      </a:accent2>
      <a:accent3>
        <a:srgbClr val="538C79"/>
      </a:accent3>
      <a:accent4>
        <a:srgbClr val="93B75D"/>
      </a:accent4>
      <a:accent5>
        <a:srgbClr val="DEB050"/>
      </a:accent5>
      <a:accent6>
        <a:srgbClr val="BB5354"/>
      </a:accent6>
      <a:hlink>
        <a:srgbClr val="3289DD"/>
      </a:hlink>
      <a:folHlink>
        <a:srgbClr val="859EB6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10975</TotalTime>
  <Words>240</Words>
  <Application>Microsoft Office PowerPoint</Application>
  <PresentationFormat>Widescreen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Impact</vt:lpstr>
      <vt:lpstr>Main Event</vt:lpstr>
      <vt:lpstr>August 6th Primary Election Update</vt:lpstr>
      <vt:lpstr>The Team, the team, the team.</vt:lpstr>
      <vt:lpstr>Primary Election</vt:lpstr>
      <vt:lpstr>Turnout </vt:lpstr>
      <vt:lpstr>Turnout by precinct </vt:lpstr>
      <vt:lpstr>Method of voting</vt:lpstr>
      <vt:lpstr>Absentee Ballots - Method of Return </vt:lpstr>
      <vt:lpstr>General Election</vt:lpstr>
      <vt:lpstr>PowerPoint Presentation</vt:lpstr>
      <vt:lpstr>PowerPoint Presentation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August 6th Primary Election Update</dc:title>
  <dc:creator>Fortney, Justin</dc:creator>
  <cp:lastModifiedBy>Brook, Martin</cp:lastModifiedBy>
  <cp:revision>97</cp:revision>
  <dcterms:created xsi:type="dcterms:W3CDTF">2024-08-15T17:33:42Z</dcterms:created>
  <dcterms:modified xsi:type="dcterms:W3CDTF">2024-09-09T17:30:12Z</dcterms:modified>
</cp:coreProperties>
</file>